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3" r:id="rId2"/>
    <p:sldId id="339" r:id="rId3"/>
    <p:sldId id="341" r:id="rId4"/>
    <p:sldId id="342" r:id="rId5"/>
    <p:sldId id="343" r:id="rId6"/>
    <p:sldId id="344" r:id="rId7"/>
    <p:sldId id="345" r:id="rId8"/>
    <p:sldId id="354" r:id="rId9"/>
    <p:sldId id="355" r:id="rId10"/>
    <p:sldId id="353" r:id="rId11"/>
    <p:sldId id="352" r:id="rId12"/>
    <p:sldId id="351" r:id="rId13"/>
    <p:sldId id="348" r:id="rId14"/>
    <p:sldId id="35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03F47-5874-48C6-A3C9-B93B137C0BA0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A35AA-3B65-4C38-A609-CED6692B32E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31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2 types de répétitive en Java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36947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Main() </a:t>
            </a:r>
            <a:r>
              <a:rPr lang="fr-BE" dirty="0">
                <a:sym typeface="Wingdings" panose="05000000000000000000" pitchFamily="2" charset="2"/>
              </a:rPr>
              <a:t> méthode </a:t>
            </a:r>
            <a:r>
              <a:rPr lang="fr-BE" dirty="0" err="1">
                <a:sym typeface="Wingdings" panose="05000000000000000000" pitchFamily="2" charset="2"/>
              </a:rPr>
              <a:t>void</a:t>
            </a:r>
            <a:r>
              <a:rPr lang="fr-BE" dirty="0">
                <a:sym typeface="Wingdings" panose="05000000000000000000" pitchFamily="2" charset="2"/>
              </a:rPr>
              <a:t>. Le return permet d’arrêter l’exécution du programme. Si le programme demande plus  break; Attention, il faudra un test pour éviter le SOP en cas de bonne réponse.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7702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Répétitive dans une répétitive ! L’introduction d’une méthode permet de cacher des boucles imbriquées. Une boucle par méthode.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13274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main() est chargé de calculer le % de bonnes réponses. La méthode </a:t>
            </a:r>
            <a:r>
              <a:rPr lang="fr-BE" dirty="0" err="1"/>
              <a:t>faireUneMultiplication</a:t>
            </a:r>
            <a:r>
              <a:rPr lang="fr-BE" dirty="0"/>
              <a:t>() doit communiquer quelque chose au main() : l’utilisateur a-t-il donné la bonne réponse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730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return 1 – return 0.    return </a:t>
            </a:r>
            <a:r>
              <a:rPr lang="fr-BE" dirty="0" err="1"/>
              <a:t>true</a:t>
            </a:r>
            <a:r>
              <a:rPr lang="fr-BE" dirty="0"/>
              <a:t> – return false . Il faut sommer le nombre de bonnes réponses </a:t>
            </a:r>
            <a:r>
              <a:rPr lang="fr-BE" dirty="0">
                <a:sym typeface="Wingdings" panose="05000000000000000000" pitchFamily="2" charset="2"/>
              </a:rPr>
              <a:t> direct si on manipule des entiers.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295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3777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Il n’est pas interdit de faire des sorties prématurées.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3634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boucle for et plus facile à écrire. Si l’énoncé fait apparaître de façon évidente un compteur </a:t>
            </a:r>
            <a:r>
              <a:rPr lang="fr-BE" dirty="0">
                <a:sym typeface="Wingdings" panose="05000000000000000000" pitchFamily="2" charset="2"/>
              </a:rPr>
              <a:t> boucle for, même une sortie prématurée est possible.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388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Lancer une exception provoque aussi une sortie prématurée.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289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Exercice B3 – fiche </a:t>
            </a:r>
            <a:r>
              <a:rPr lang="fr-BE" dirty="0" err="1"/>
              <a:t>while</a:t>
            </a:r>
            <a:r>
              <a:rPr lang="fr-BE" dirty="0"/>
              <a:t> – (B </a:t>
            </a:r>
            <a:r>
              <a:rPr lang="fr-BE" dirty="0" err="1"/>
              <a:t>while</a:t>
            </a:r>
            <a:r>
              <a:rPr lang="fr-BE" dirty="0"/>
              <a:t> avec conditions composées)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7774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Return </a:t>
            </a:r>
            <a:r>
              <a:rPr lang="fr-BE" dirty="0">
                <a:sym typeface="Wingdings" panose="05000000000000000000" pitchFamily="2" charset="2"/>
              </a:rPr>
              <a:t> radical : on sort de la méthode. Ici du main()  fin du programme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1634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Break </a:t>
            </a:r>
            <a:r>
              <a:rPr lang="fr-BE" dirty="0">
                <a:sym typeface="Wingdings" panose="05000000000000000000" pitchFamily="2" charset="2"/>
              </a:rPr>
              <a:t> moins radical. Le programme continue juste après la boucle.</a:t>
            </a:r>
          </a:p>
          <a:p>
            <a:r>
              <a:rPr lang="fr-BE" dirty="0">
                <a:sym typeface="Wingdings" panose="05000000000000000000" pitchFamily="2" charset="2"/>
              </a:rPr>
              <a:t>Demande souvent un test pas évident.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412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Exercice B1 – fiche </a:t>
            </a:r>
            <a:r>
              <a:rPr lang="fr-BE" dirty="0" err="1"/>
              <a:t>while</a:t>
            </a:r>
            <a:r>
              <a:rPr lang="fr-BE" dirty="0"/>
              <a:t> – (B </a:t>
            </a:r>
            <a:r>
              <a:rPr lang="fr-BE" dirty="0" err="1"/>
              <a:t>while</a:t>
            </a:r>
            <a:r>
              <a:rPr lang="fr-BE" dirty="0"/>
              <a:t> avec conditions composées)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A35AA-3B65-4C38-A609-CED6692B32ED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6042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67F97-0D75-49BF-9BDD-BBDB36258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D32489-DADF-4688-B0A7-FB7F548B5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1629DA-A3B5-4431-8CA9-0C497B74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38F8EA-2DF4-46BB-8BF3-B016438D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E75F0-E7F1-4107-AAE0-F24AB0F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894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0BD6F-AD40-4D66-A62B-AC734124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68CB01-ED4A-4DA0-9B16-B77521C3C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297686-23CC-45FD-9573-FC05A1A6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35787C-27A8-4B49-B6BF-D3D1E3A6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57FD7-982C-4FB9-BA3E-3830199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084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0D6865-03C8-4D7B-9D7D-165345496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48B443-6C25-4AE6-A749-80612CA6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78DE09-AAD3-4696-82F0-2B104253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50CAD-FBD3-4220-BE6F-6445D2ED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17E7B2-3718-43D5-A4A4-7EF3EE9F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415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FB9EF-2324-4B79-BFCB-75456FB0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B4A2D0-F937-444D-A34C-3D7C56F3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5E5048-0D82-4321-A709-F9A483BF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5415FD-3029-4596-B946-EF41B767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8A1D25-2475-4434-8025-783951B8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650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5BD84-42BB-462B-ACE7-C3A04BF0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ACCE6-19C6-4784-8693-91BC4F76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72CEF-9E9E-4C36-8744-866CFFE0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855D63-2DAD-4B8D-99A5-872DE0B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CAD25B-EC7F-416A-BC86-43CC2CFD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96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FB619-D68B-45A4-82A3-0E0B931D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2B4DBA-4DA9-4706-9F89-1F2D04C2B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B518DA-6F95-4A4B-995F-B51DB8B3F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C4BF1D-7138-44BE-9765-715FD978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337A63-BC4E-450F-B593-BD21FC78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92E6DD-563B-4411-A60E-3986A09E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965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2DEED-8F13-4410-A34E-443DCA46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14C4A9-A2A8-46F9-80CE-A2C745142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38D66A-08BA-41B4-A93D-3437C746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E1EEAC-55B0-4A7F-97E1-915257DF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342C92-7717-44FF-98CE-3B9554702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7B518F-3716-42EE-91CC-DD107F94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1424E1-C265-4DEC-8487-B7A2F9E4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D52D12-8CEF-4C66-B286-D4789888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4584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852B7-84B7-4099-8805-8DB3E5C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15422-2838-40DC-8EA6-EFA84DA7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7F995F-97F5-4A5F-A3FA-FAA3B868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398FDD-6CBB-4779-9AB3-984E6476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667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3ACC3A-DD62-4656-AE39-6F090CBE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BF04F4C-5F5A-400C-B8F0-7002086D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FEFEDF-A77D-43F7-95EC-B8D58EAC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16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DD40B-EC97-4C99-89E1-264F6BB6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0BBA5B-E562-4C2B-94FA-B22E0B3C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0CE1F4-4EF6-4060-8906-372F4153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DED496-A6BF-444D-A93D-20FAA021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620683-1101-4236-B537-E98C2C47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97DFC8-3A18-4745-B185-D957813B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33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A2BCBE-B1B3-49D4-9997-23DEA889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2B52C66-AA10-4A10-BB71-414F60BEB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99422-5A1B-4273-A440-6263FD7F7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AD42E7-DE8A-4C81-BF00-389FC01F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D75C68-69A4-44D2-9BD0-8E8DE46C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0D362E-33F2-4AB8-93E9-E6243806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359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A03707-0226-4BA8-96D0-D33F28F1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6AE06-A14B-4259-AD24-A41101F3A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6AF8B9-9B87-4B7B-B0EF-77C819382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4F48-4A49-48A5-90A0-14763D511DB2}" type="datetimeFigureOut">
              <a:rPr lang="fr-BE" smtClean="0"/>
              <a:t>16-10-22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6FEC91-8388-433A-96EC-E8D511914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C381BC-C003-427C-935F-3A44F60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748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285630-E11A-4CC4-800A-68532E74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069B0493-EC1B-42FD-A38E-D4620EA2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578280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CDDD40-37C2-4DB3-9262-A36B183E0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8401" y="3716323"/>
            <a:ext cx="4126764" cy="1946248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rgbClr val="FEFFFF"/>
                </a:solidFill>
              </a:rPr>
              <a:t>La boucle for</a:t>
            </a:r>
          </a:p>
          <a:p>
            <a:pPr algn="l"/>
            <a:r>
              <a:rPr lang="fr-BE" sz="4000" dirty="0">
                <a:solidFill>
                  <a:srgbClr val="FEFFFF"/>
                </a:solidFill>
              </a:rPr>
              <a:t>La boucle </a:t>
            </a:r>
            <a:r>
              <a:rPr lang="fr-BE" sz="4000" dirty="0" err="1">
                <a:solidFill>
                  <a:srgbClr val="FEFFFF"/>
                </a:solidFill>
              </a:rPr>
              <a:t>while</a:t>
            </a:r>
            <a:endParaRPr lang="fr-BE" sz="4000" dirty="0">
              <a:solidFill>
                <a:srgbClr val="FEFFFF"/>
              </a:solidFill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D263E12D-D6FE-41E6-98B7-EBA88FED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0FAEE97-8C0C-4ED5-BC7D-C6870947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FAC9A7-CED6-40CD-BC73-6B06ECAC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880D38C5-CFB9-4498-AD9C-38B2BBF6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9168" y="1126737"/>
            <a:ext cx="579551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8541CA-8D42-437F-8D5F-BC00E252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113" y="1448470"/>
            <a:ext cx="5149124" cy="2870805"/>
          </a:xfrm>
        </p:spPr>
        <p:txBody>
          <a:bodyPr>
            <a:normAutofit/>
          </a:bodyPr>
          <a:lstStyle/>
          <a:p>
            <a:pPr algn="r"/>
            <a:r>
              <a:rPr lang="fr-BE" sz="4800" dirty="0">
                <a:solidFill>
                  <a:srgbClr val="FFFFFF"/>
                </a:solidFill>
              </a:rPr>
              <a:t>Les répétitives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31B65D-051C-A171-5599-AEE847854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0"/>
    </mc:Choice>
    <mc:Fallback>
      <p:transition spd="slow" advTm="10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Exemple : Multiplication3Essais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365E31-2C0C-436B-90BE-AB9163D865A8}"/>
              </a:ext>
            </a:extLst>
          </p:cNvPr>
          <p:cNvSpPr txBox="1"/>
          <p:nvPr/>
        </p:nvSpPr>
        <p:spPr>
          <a:xfrm>
            <a:off x="1476643" y="2690336"/>
            <a:ext cx="96390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fr-BE" sz="2400" dirty="0"/>
              <a:t>La classe </a:t>
            </a:r>
            <a:r>
              <a:rPr lang="fr-BE" sz="2400" i="1" dirty="0"/>
              <a:t>Multiplication3Essais</a:t>
            </a:r>
            <a:r>
              <a:rPr lang="fr-BE" sz="2400" dirty="0"/>
              <a:t> propose à l’écran une multiplication de 2 nombres entiers tirés au hasard entre 0 et 10. L’utilisateur est invité à donner la réponse. L’utilisateur a droit à maximum 3 essais pour trouver la bonne réponse. </a:t>
            </a:r>
          </a:p>
          <a:p>
            <a:pPr algn="just" hangingPunct="0"/>
            <a:r>
              <a:rPr lang="fr-BE" sz="2400" dirty="0"/>
              <a:t>Si l’utilisateur n’a pas donné la bonne réponse au bout de 3 essais, le programme l’affiche.</a:t>
            </a:r>
          </a:p>
          <a:p>
            <a:pPr hangingPunct="0"/>
            <a:r>
              <a:rPr lang="fr-BE" sz="2400" dirty="0"/>
              <a:t>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5CC0C8-012D-7661-AE72-2789B8E26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0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43"/>
    </mc:Choice>
    <mc:Fallback>
      <p:transition spd="slow" advTm="3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Exemple : Multiplication3Essais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2E1028-7798-E7D6-2C76-0EF535089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7787EE-FD6D-656F-A229-A5CEB9F9E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700" y="2247899"/>
            <a:ext cx="10426489" cy="44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2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85"/>
    </mc:Choice>
    <mc:Fallback>
      <p:transition spd="slow" advTm="5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Exemple : Multiplications3Essais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365E31-2C0C-436B-90BE-AB9163D865A8}"/>
              </a:ext>
            </a:extLst>
          </p:cNvPr>
          <p:cNvSpPr txBox="1"/>
          <p:nvPr/>
        </p:nvSpPr>
        <p:spPr>
          <a:xfrm>
            <a:off x="1476643" y="2690336"/>
            <a:ext cx="96390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fr-BE" sz="2400" dirty="0"/>
              <a:t>La classe Multiplication</a:t>
            </a:r>
            <a:r>
              <a:rPr lang="fr-BE" sz="2400" b="1" u="sng" dirty="0"/>
              <a:t>s</a:t>
            </a:r>
            <a:r>
              <a:rPr lang="fr-BE" sz="2400" dirty="0"/>
              <a:t>3Essais propose à l’écran </a:t>
            </a:r>
            <a:r>
              <a:rPr lang="fr-BE" sz="2400" b="1" u="sng" dirty="0"/>
              <a:t>des</a:t>
            </a:r>
            <a:r>
              <a:rPr lang="fr-BE" sz="2400" dirty="0"/>
              <a:t> multiplications de 2 nombres entiers tirés au hasard entre 0 et 10. Pour chaque multiplication, l’utilisateur est invité à donner la réponse avec un maximum de 3 essais.</a:t>
            </a:r>
          </a:p>
          <a:p>
            <a:pPr hangingPunct="0"/>
            <a:r>
              <a:rPr lang="fr-BE" sz="2400" dirty="0"/>
              <a:t>Après chaque multiplication, l’utilisateur pourra demander une autre multiplication. Ceci se fait via le message « Encore une multiplication (o/n) ».</a:t>
            </a:r>
          </a:p>
          <a:p>
            <a:pPr hangingPunct="0"/>
            <a:r>
              <a:rPr lang="fr-BE" sz="2400" dirty="0"/>
              <a:t>A suite de ces multiplications, le programme affiche le % de multiplications réussies.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27D1D7-0A60-FE0F-EBE5-6B0BC2CF2A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09"/>
    </mc:Choice>
    <mc:Fallback>
      <p:transition spd="slow" advTm="9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Exemple : Multiplications3Essais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38540-D26B-4C51-9400-7B515E2E1AA5}"/>
              </a:ext>
            </a:extLst>
          </p:cNvPr>
          <p:cNvSpPr/>
          <p:nvPr/>
        </p:nvSpPr>
        <p:spPr>
          <a:xfrm>
            <a:off x="4438650" y="3514725"/>
            <a:ext cx="2762250" cy="1371600"/>
          </a:xfrm>
          <a:prstGeom prst="rect">
            <a:avLst/>
          </a:prstGeom>
          <a:solidFill>
            <a:srgbClr val="63D1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 err="1">
                <a:solidFill>
                  <a:schemeClr val="tx1"/>
                </a:solidFill>
              </a:rPr>
              <a:t>faire</a:t>
            </a:r>
            <a:r>
              <a:rPr lang="fr-BE" sz="2000" u="sng" dirty="0" err="1">
                <a:solidFill>
                  <a:schemeClr val="tx1"/>
                </a:solidFill>
              </a:rPr>
              <a:t>Une</a:t>
            </a:r>
            <a:r>
              <a:rPr lang="fr-BE" sz="2000" dirty="0" err="1">
                <a:solidFill>
                  <a:schemeClr val="tx1"/>
                </a:solidFill>
              </a:rPr>
              <a:t>Multiplication</a:t>
            </a:r>
            <a:endParaRPr lang="fr-BE" sz="2000" dirty="0">
              <a:solidFill>
                <a:schemeClr val="tx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FADD9F9-22C7-462D-8CCA-052D2CC4D63B}"/>
              </a:ext>
            </a:extLst>
          </p:cNvPr>
          <p:cNvCxnSpPr>
            <a:cxnSpLocks/>
          </p:cNvCxnSpPr>
          <p:nvPr/>
        </p:nvCxnSpPr>
        <p:spPr>
          <a:xfrm>
            <a:off x="7105650" y="4229100"/>
            <a:ext cx="1857375" cy="40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2F320E-152B-BDF5-EBA3-2EFA3F203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0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6"/>
    </mc:Choice>
    <mc:Fallback>
      <p:transition spd="slow" advTm="22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Exemple : Multiplications3Essais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13D327-0B53-42D4-95E0-5737DA2C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645" y="2226114"/>
            <a:ext cx="10420350" cy="46482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5D6DA1-6DF0-CE6A-D147-5630F6350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0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64"/>
    </mc:Choice>
    <mc:Fallback>
      <p:transition spd="slow" advTm="64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For ? </a:t>
            </a:r>
            <a:r>
              <a:rPr lang="fr-BE" sz="4000" dirty="0" err="1">
                <a:solidFill>
                  <a:srgbClr val="FFFFFF"/>
                </a:solidFill>
              </a:rPr>
              <a:t>While</a:t>
            </a:r>
            <a:r>
              <a:rPr lang="fr-BE" sz="4000" dirty="0">
                <a:solidFill>
                  <a:srgbClr val="FFFFFF"/>
                </a:solidFill>
              </a:rPr>
              <a:t> ? Do </a:t>
            </a:r>
            <a:r>
              <a:rPr lang="fr-BE" sz="4000" dirty="0" err="1">
                <a:solidFill>
                  <a:srgbClr val="FFFFFF"/>
                </a:solidFill>
              </a:rPr>
              <a:t>while</a:t>
            </a:r>
            <a:r>
              <a:rPr lang="fr-BE" sz="4000" dirty="0">
                <a:solidFill>
                  <a:srgbClr val="FFFFFF"/>
                </a:solidFill>
              </a:rPr>
              <a:t>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46581-5869-1DC2-B135-9AFC29EF5CB4}"/>
              </a:ext>
            </a:extLst>
          </p:cNvPr>
          <p:cNvSpPr txBox="1"/>
          <p:nvPr/>
        </p:nvSpPr>
        <p:spPr>
          <a:xfrm>
            <a:off x="2438400" y="3117851"/>
            <a:ext cx="6412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Chacun doit trouver son style de programmation 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C7C1EF-26DD-CED4-744E-F3E445A13A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6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7"/>
    </mc:Choice>
    <mc:Fallback>
      <p:transition spd="slow" advTm="20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Sortie prématurée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3CAE77D-0957-4D6A-9F7F-EFB4A410CF6E}"/>
              </a:ext>
            </a:extLst>
          </p:cNvPr>
          <p:cNvSpPr txBox="1"/>
          <p:nvPr/>
        </p:nvSpPr>
        <p:spPr>
          <a:xfrm>
            <a:off x="2486025" y="5124450"/>
            <a:ext cx="8317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CONTRAINTE :</a:t>
            </a:r>
          </a:p>
          <a:p>
            <a:r>
              <a:rPr lang="fr-BE" sz="2400" dirty="0"/>
              <a:t>Pas de sortie prématurée pour les exercices de la semaine </a:t>
            </a:r>
            <a:r>
              <a:rPr lang="fr-BE" sz="2400" dirty="0" err="1"/>
              <a:t>while</a:t>
            </a:r>
            <a:r>
              <a:rPr lang="fr-BE" sz="2400" dirty="0"/>
              <a:t> !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0C295C3-B225-475A-886E-D3B18EDFF8E5}"/>
              </a:ext>
            </a:extLst>
          </p:cNvPr>
          <p:cNvCxnSpPr/>
          <p:nvPr/>
        </p:nvCxnSpPr>
        <p:spPr>
          <a:xfrm>
            <a:off x="2628900" y="4800600"/>
            <a:ext cx="6972300" cy="1628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0A8090-0D33-4259-A9EB-D59B11402955}"/>
              </a:ext>
            </a:extLst>
          </p:cNvPr>
          <p:cNvCxnSpPr>
            <a:cxnSpLocks/>
          </p:cNvCxnSpPr>
          <p:nvPr/>
        </p:nvCxnSpPr>
        <p:spPr>
          <a:xfrm flipV="1">
            <a:off x="2486025" y="4753916"/>
            <a:ext cx="6743700" cy="18097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1A041580-858E-9EED-2BB6-00F67F35F6FB}"/>
              </a:ext>
            </a:extLst>
          </p:cNvPr>
          <p:cNvSpPr txBox="1"/>
          <p:nvPr/>
        </p:nvSpPr>
        <p:spPr>
          <a:xfrm>
            <a:off x="2438400" y="3117851"/>
            <a:ext cx="6412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Chacun doit trouver son style de programmation 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6EF216-F9C0-8C9C-5938-874E8672C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97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12"/>
    </mc:Choice>
    <mc:Fallback>
      <p:transition spd="slow" advTm="14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For ? </a:t>
            </a:r>
            <a:r>
              <a:rPr lang="fr-BE" sz="4000" dirty="0" err="1">
                <a:solidFill>
                  <a:srgbClr val="FFFFFF"/>
                </a:solidFill>
              </a:rPr>
              <a:t>While</a:t>
            </a:r>
            <a:r>
              <a:rPr lang="fr-BE" sz="4000" dirty="0">
                <a:solidFill>
                  <a:srgbClr val="FFFFFF"/>
                </a:solidFill>
              </a:rPr>
              <a:t> ? Do </a:t>
            </a:r>
            <a:r>
              <a:rPr lang="fr-BE" sz="4000" dirty="0" err="1">
                <a:solidFill>
                  <a:srgbClr val="FFFFFF"/>
                </a:solidFill>
              </a:rPr>
              <a:t>while</a:t>
            </a:r>
            <a:r>
              <a:rPr lang="fr-BE" sz="4000" dirty="0">
                <a:solidFill>
                  <a:srgbClr val="FFFFFF"/>
                </a:solidFill>
              </a:rPr>
              <a:t>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EFE307-3AAF-4F6F-A000-61B83824A6D6}"/>
              </a:ext>
            </a:extLst>
          </p:cNvPr>
          <p:cNvSpPr txBox="1"/>
          <p:nvPr/>
        </p:nvSpPr>
        <p:spPr>
          <a:xfrm>
            <a:off x="1343025" y="2505670"/>
            <a:ext cx="98801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BE" sz="2400" dirty="0"/>
              <a:t>Si on connait le nombre de fois qu'il faut répéter l'action et que le pas est lui aussi connu à l'avance, on emploiera une boucle for.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8C886E-DE6D-4FCA-A0A9-E9038A047AC3}"/>
              </a:ext>
            </a:extLst>
          </p:cNvPr>
          <p:cNvSpPr txBox="1"/>
          <p:nvPr/>
        </p:nvSpPr>
        <p:spPr>
          <a:xfrm>
            <a:off x="1343025" y="3834110"/>
            <a:ext cx="9963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/>
              <a:t>Si l'on ne connait pas le nombre de tour de boucle ou si le pas d'incrémentation n'est pas constant, on devrait utiliser une boucle </a:t>
            </a:r>
            <a:r>
              <a:rPr lang="fr-FR" sz="2400" dirty="0" err="1"/>
              <a:t>while</a:t>
            </a:r>
            <a:r>
              <a:rPr lang="fr-FR" sz="2400" dirty="0"/>
              <a:t> ou do </a:t>
            </a:r>
            <a:r>
              <a:rPr lang="fr-FR" sz="2400" dirty="0" err="1"/>
              <a:t>while</a:t>
            </a:r>
            <a:r>
              <a:rPr lang="fr-FR" sz="2400" dirty="0"/>
              <a:t>.</a:t>
            </a:r>
            <a:endParaRPr lang="fr-BE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EA6879-2926-0B8A-D514-B4A3631ED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1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8"/>
    </mc:Choice>
    <mc:Fallback>
      <p:transition spd="slow" advTm="16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For ? </a:t>
            </a:r>
            <a:r>
              <a:rPr lang="fr-BE" sz="4000" dirty="0" err="1">
                <a:solidFill>
                  <a:srgbClr val="FFFFFF"/>
                </a:solidFill>
              </a:rPr>
              <a:t>While</a:t>
            </a:r>
            <a:r>
              <a:rPr lang="fr-BE" sz="4000" dirty="0">
                <a:solidFill>
                  <a:srgbClr val="FFFFFF"/>
                </a:solidFill>
              </a:rPr>
              <a:t> ? Do </a:t>
            </a:r>
            <a:r>
              <a:rPr lang="fr-BE" sz="4000" dirty="0" err="1">
                <a:solidFill>
                  <a:srgbClr val="FFFFFF"/>
                </a:solidFill>
              </a:rPr>
              <a:t>while</a:t>
            </a:r>
            <a:r>
              <a:rPr lang="fr-BE" sz="4000" dirty="0">
                <a:solidFill>
                  <a:srgbClr val="FFFFFF"/>
                </a:solidFill>
              </a:rPr>
              <a:t>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EFE307-3AAF-4F6F-A000-61B83824A6D6}"/>
              </a:ext>
            </a:extLst>
          </p:cNvPr>
          <p:cNvSpPr txBox="1"/>
          <p:nvPr/>
        </p:nvSpPr>
        <p:spPr>
          <a:xfrm>
            <a:off x="1343025" y="2505670"/>
            <a:ext cx="98801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BE" sz="2400" dirty="0"/>
              <a:t>Si on connait le nombre de fois qu'il faut répéter l'action et que le pas est lui aussi connu à l'avance, on emploiera une boucle for.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8C886E-DE6D-4FCA-A0A9-E9038A047AC3}"/>
              </a:ext>
            </a:extLst>
          </p:cNvPr>
          <p:cNvSpPr txBox="1"/>
          <p:nvPr/>
        </p:nvSpPr>
        <p:spPr>
          <a:xfrm>
            <a:off x="1343025" y="3834110"/>
            <a:ext cx="9963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/>
              <a:t>Si l'on ne connait pas le nombre de tour de boucle ou si le pas d'incrémentation n'est pas constant, on </a:t>
            </a:r>
            <a:r>
              <a:rPr lang="fr-FR" sz="2400" dirty="0">
                <a:highlight>
                  <a:srgbClr val="C0C0C0"/>
                </a:highlight>
              </a:rPr>
              <a:t>devrait</a:t>
            </a:r>
            <a:r>
              <a:rPr lang="fr-FR" sz="2400" dirty="0"/>
              <a:t> utiliser une boucle </a:t>
            </a:r>
            <a:r>
              <a:rPr lang="fr-FR" sz="2400" dirty="0" err="1"/>
              <a:t>while</a:t>
            </a:r>
            <a:r>
              <a:rPr lang="fr-FR" sz="2400" dirty="0"/>
              <a:t> ou do </a:t>
            </a:r>
            <a:r>
              <a:rPr lang="fr-FR" sz="2400" dirty="0" err="1"/>
              <a:t>while</a:t>
            </a:r>
            <a:r>
              <a:rPr lang="fr-FR" sz="2400" dirty="0"/>
              <a:t>.</a:t>
            </a:r>
            <a:endParaRPr lang="fr-BE" sz="2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8028EF-0DC4-4369-B48D-8258A9727894}"/>
              </a:ext>
            </a:extLst>
          </p:cNvPr>
          <p:cNvSpPr txBox="1"/>
          <p:nvPr/>
        </p:nvSpPr>
        <p:spPr>
          <a:xfrm>
            <a:off x="6791325" y="5392221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doit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A1FB3D3-AD48-42A3-A55E-6D08A1E2C927}"/>
              </a:ext>
            </a:extLst>
          </p:cNvPr>
          <p:cNvCxnSpPr>
            <a:cxnSpLocks/>
          </p:cNvCxnSpPr>
          <p:nvPr/>
        </p:nvCxnSpPr>
        <p:spPr>
          <a:xfrm flipV="1">
            <a:off x="6915150" y="5392221"/>
            <a:ext cx="400050" cy="4616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3A1CF2C-CE16-4445-9380-3B44799E71FC}"/>
              </a:ext>
            </a:extLst>
          </p:cNvPr>
          <p:cNvCxnSpPr>
            <a:cxnSpLocks/>
          </p:cNvCxnSpPr>
          <p:nvPr/>
        </p:nvCxnSpPr>
        <p:spPr>
          <a:xfrm flipH="1" flipV="1">
            <a:off x="6915150" y="5392221"/>
            <a:ext cx="400050" cy="3894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686D15-02D1-B1DD-BF62-60DE3DCD3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7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4"/>
    </mc:Choice>
    <mc:Fallback>
      <p:transition spd="slow" advTm="21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Sortie prématurée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A46613-306B-46DA-ADD8-F0FBBD6261E8}"/>
              </a:ext>
            </a:extLst>
          </p:cNvPr>
          <p:cNvSpPr txBox="1"/>
          <p:nvPr/>
        </p:nvSpPr>
        <p:spPr>
          <a:xfrm>
            <a:off x="2228850" y="2812887"/>
            <a:ext cx="4708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Le 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fr-BE" sz="2400" dirty="0"/>
              <a:t> « fait » sortir de la boucle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D15B74-D6EA-4C07-8B97-68BB382E1E65}"/>
              </a:ext>
            </a:extLst>
          </p:cNvPr>
          <p:cNvSpPr txBox="1"/>
          <p:nvPr/>
        </p:nvSpPr>
        <p:spPr>
          <a:xfrm>
            <a:off x="2228850" y="3631074"/>
            <a:ext cx="519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Le 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r-BE" sz="2400" dirty="0"/>
              <a:t> « fait » sortir de la méthode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27856D2-1CCB-8FAE-D892-4DAB100623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23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45"/>
    </mc:Choice>
    <mc:Fallback>
      <p:transition spd="slow" advTm="32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Exemple : </a:t>
            </a:r>
            <a:r>
              <a:rPr lang="fr-BE" sz="4000" dirty="0" err="1">
                <a:solidFill>
                  <a:srgbClr val="FFFFFF"/>
                </a:solidFill>
              </a:rPr>
              <a:t>RecitationTableMultiplication</a:t>
            </a:r>
            <a:endParaRPr lang="fr-BE" sz="4000" dirty="0">
              <a:solidFill>
                <a:srgbClr val="FFFFFF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1365E31-2C0C-436B-90BE-AB9163D865A8}"/>
              </a:ext>
            </a:extLst>
          </p:cNvPr>
          <p:cNvSpPr txBox="1"/>
          <p:nvPr/>
        </p:nvSpPr>
        <p:spPr>
          <a:xfrm>
            <a:off x="1476643" y="2690336"/>
            <a:ext cx="96390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fr-BE" sz="2400" dirty="0"/>
              <a:t>La c</a:t>
            </a:r>
            <a:r>
              <a:rPr lang="fr-FR" sz="2400" dirty="0"/>
              <a:t>lasse </a:t>
            </a:r>
            <a:r>
              <a:rPr lang="fr-FR" sz="2400" i="1" dirty="0" err="1"/>
              <a:t>RecitationTableMultiplication</a:t>
            </a:r>
            <a:r>
              <a:rPr lang="fr-FR" sz="2400" dirty="0"/>
              <a:t> permet à un élève </a:t>
            </a:r>
            <a:r>
              <a:rPr lang="fr-BE" sz="2400" dirty="0"/>
              <a:t>de s’exercer aux tables de multiplication.</a:t>
            </a:r>
          </a:p>
          <a:p>
            <a:pPr hangingPunct="0"/>
            <a:r>
              <a:rPr lang="fr-BE" sz="2400" dirty="0"/>
              <a:t>Le programme choisit au hasard un entier compris entre 1 et 10. Cet entier correspond à la table de multiplication</a:t>
            </a:r>
            <a:r>
              <a:rPr lang="fr-FR" sz="2400" dirty="0"/>
              <a:t> que l</a:t>
            </a:r>
            <a:r>
              <a:rPr lang="fr-BE" sz="2400" dirty="0"/>
              <a:t>’</a:t>
            </a:r>
            <a:r>
              <a:rPr lang="fr-FR" sz="2400" dirty="0"/>
              <a:t>élève va devoir faire. Le programme doit présenter à l</a:t>
            </a:r>
            <a:r>
              <a:rPr lang="fr-BE" sz="2400" dirty="0"/>
              <a:t>’</a:t>
            </a:r>
            <a:r>
              <a:rPr lang="fr-FR" sz="2400" dirty="0"/>
              <a:t>écran les multiplications à réaliser. Si l</a:t>
            </a:r>
            <a:r>
              <a:rPr lang="fr-BE" sz="2400" dirty="0"/>
              <a:t>’</a:t>
            </a:r>
            <a:r>
              <a:rPr lang="fr-FR" sz="2400" dirty="0"/>
              <a:t>élève se trompe, le programme donne la bonne réponse et s</a:t>
            </a:r>
            <a:r>
              <a:rPr lang="fr-BE" sz="2400" dirty="0"/>
              <a:t>’</a:t>
            </a:r>
            <a:r>
              <a:rPr lang="fr-FR" sz="2400" dirty="0"/>
              <a:t>arrête. Par contre, si l</a:t>
            </a:r>
            <a:r>
              <a:rPr lang="fr-BE" sz="2400" dirty="0"/>
              <a:t>’</a:t>
            </a:r>
            <a:r>
              <a:rPr lang="fr-FR" sz="2400" dirty="0"/>
              <a:t>élève n</a:t>
            </a:r>
            <a:r>
              <a:rPr lang="fr-BE" sz="2400" dirty="0"/>
              <a:t>’</a:t>
            </a:r>
            <a:r>
              <a:rPr lang="fr-FR" sz="2400" dirty="0"/>
              <a:t>a fait aucune erreur, le programme le félicite !</a:t>
            </a:r>
            <a:endParaRPr lang="fr-BE" sz="2400" dirty="0"/>
          </a:p>
          <a:p>
            <a:pPr hangingPunct="0"/>
            <a:endParaRPr lang="fr-BE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AB1CCE7-57A7-E21B-1DCD-1BC417B5E5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5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57"/>
    </mc:Choice>
    <mc:Fallback>
      <p:transition spd="slow" advTm="5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Exemple : </a:t>
            </a:r>
            <a:r>
              <a:rPr lang="fr-BE" sz="4000" dirty="0" err="1">
                <a:solidFill>
                  <a:srgbClr val="FFFFFF"/>
                </a:solidFill>
              </a:rPr>
              <a:t>RecitationTableMultiplication</a:t>
            </a:r>
            <a:endParaRPr lang="fr-BE" sz="4000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EBB8BA-580D-4E79-5CB4-34C1BAA19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032" y="2394443"/>
            <a:ext cx="6486525" cy="36195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19809-B566-ABBD-AA46-806380035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64"/>
    </mc:Choice>
    <mc:Fallback>
      <p:transition spd="slow" advTm="63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Exemple : </a:t>
            </a:r>
            <a:r>
              <a:rPr lang="fr-BE" sz="4000" dirty="0" err="1">
                <a:solidFill>
                  <a:srgbClr val="FFFFFF"/>
                </a:solidFill>
              </a:rPr>
              <a:t>RecitationTableMultiplication</a:t>
            </a:r>
            <a:endParaRPr lang="fr-BE" sz="4000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1E4734-442B-AC63-EF7E-EF73AFFA9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272" y="2246857"/>
            <a:ext cx="6238875" cy="41338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E2C146-28EE-2DE6-B6C2-048F86E24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8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14"/>
    </mc:Choice>
    <mc:Fallback>
      <p:transition spd="slow" advTm="58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706</Words>
  <Application>Microsoft Office PowerPoint</Application>
  <PresentationFormat>Grand écran</PresentationFormat>
  <Paragraphs>62</Paragraphs>
  <Slides>14</Slides>
  <Notes>13</Notes>
  <HiddenSlides>0</HiddenSlides>
  <MMClips>14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Thème Office</vt:lpstr>
      <vt:lpstr>Les répétitives</vt:lpstr>
      <vt:lpstr>For ? While ? Do while ?</vt:lpstr>
      <vt:lpstr>Sortie prématurée</vt:lpstr>
      <vt:lpstr>For ? While ? Do while ?</vt:lpstr>
      <vt:lpstr>For ? While ? Do while ?</vt:lpstr>
      <vt:lpstr>Sortie prématurée</vt:lpstr>
      <vt:lpstr>Exemple : RecitationTableMultiplication</vt:lpstr>
      <vt:lpstr>Exemple : RecitationTableMultiplication</vt:lpstr>
      <vt:lpstr>Exemple : RecitationTableMultiplication</vt:lpstr>
      <vt:lpstr>Exemple : Multiplication3Essais</vt:lpstr>
      <vt:lpstr>Exemple : Multiplication3Essais</vt:lpstr>
      <vt:lpstr>Exemple : Multiplications3Essais</vt:lpstr>
      <vt:lpstr>Exemple : Multiplications3Essais</vt:lpstr>
      <vt:lpstr>Exemple : Multiplications3Essais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Annick Dupont</dc:creator>
  <cp:lastModifiedBy>Annick Dupont</cp:lastModifiedBy>
  <cp:revision>131</cp:revision>
  <dcterms:created xsi:type="dcterms:W3CDTF">2021-09-12T13:33:57Z</dcterms:created>
  <dcterms:modified xsi:type="dcterms:W3CDTF">2022-10-16T16:36:37Z</dcterms:modified>
</cp:coreProperties>
</file>